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4" r:id="rId8"/>
    <p:sldId id="266" r:id="rId9"/>
    <p:sldId id="263" r:id="rId10"/>
    <p:sldId id="26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88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17C817-30FB-485E-B2DF-239C107D8314}" type="datetimeFigureOut">
              <a:rPr lang="en-US" smtClean="0"/>
              <a:pPr/>
              <a:t>3/9/2014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726C17-2D8D-48AA-A744-E2DAF69E3CB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17C817-30FB-485E-B2DF-239C107D8314}" type="datetimeFigureOut">
              <a:rPr lang="en-US" smtClean="0"/>
              <a:pPr/>
              <a:t>3/9/2014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726C17-2D8D-48AA-A744-E2DAF69E3C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17C817-30FB-485E-B2DF-239C107D8314}" type="datetimeFigureOut">
              <a:rPr lang="en-US" smtClean="0"/>
              <a:pPr/>
              <a:t>3/9/2014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726C17-2D8D-48AA-A744-E2DAF69E3C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17C817-30FB-485E-B2DF-239C107D8314}" type="datetimeFigureOut">
              <a:rPr lang="en-US" smtClean="0"/>
              <a:pPr/>
              <a:t>3/9/2014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726C17-2D8D-48AA-A744-E2DAF69E3C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17C817-30FB-485E-B2DF-239C107D8314}" type="datetimeFigureOut">
              <a:rPr lang="en-US" smtClean="0"/>
              <a:pPr/>
              <a:t>3/9/2014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726C17-2D8D-48AA-A744-E2DAF69E3CB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17C817-30FB-485E-B2DF-239C107D8314}" type="datetimeFigureOut">
              <a:rPr lang="en-US" smtClean="0"/>
              <a:pPr/>
              <a:t>3/9/2014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726C17-2D8D-48AA-A744-E2DAF69E3C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17C817-30FB-485E-B2DF-239C107D8314}" type="datetimeFigureOut">
              <a:rPr lang="en-US" smtClean="0"/>
              <a:pPr/>
              <a:t>3/9/2014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726C17-2D8D-48AA-A744-E2DAF69E3CB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17C817-30FB-485E-B2DF-239C107D8314}" type="datetimeFigureOut">
              <a:rPr lang="en-US" smtClean="0"/>
              <a:pPr/>
              <a:t>3/9/2014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726C17-2D8D-48AA-A744-E2DAF69E3C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17C817-30FB-485E-B2DF-239C107D8314}" type="datetimeFigureOut">
              <a:rPr lang="en-US" smtClean="0"/>
              <a:pPr/>
              <a:t>3/9/2014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726C17-2D8D-48AA-A744-E2DAF69E3C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17C817-30FB-485E-B2DF-239C107D8314}" type="datetimeFigureOut">
              <a:rPr lang="en-US" smtClean="0"/>
              <a:pPr/>
              <a:t>3/9/2014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726C17-2D8D-48AA-A744-E2DAF69E3C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E717C817-30FB-485E-B2DF-239C107D8314}" type="datetimeFigureOut">
              <a:rPr lang="en-US" smtClean="0"/>
              <a:pPr/>
              <a:t>3/9/2014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67726C17-2D8D-48AA-A744-E2DAF69E3C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717C817-30FB-485E-B2DF-239C107D8314}" type="datetimeFigureOut">
              <a:rPr lang="en-US" smtClean="0"/>
              <a:pPr/>
              <a:t>3/9/2014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67726C17-2D8D-48AA-A744-E2DAF69E3CB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Skeletal System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Human Body Project</a:t>
            </a:r>
          </a:p>
          <a:p>
            <a:r>
              <a:rPr lang="en-US" dirty="0" smtClean="0"/>
              <a:t>By: Bryan M. </a:t>
            </a:r>
            <a:endParaRPr 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i="1" dirty="0"/>
              <a:t>Dictionary.com</a:t>
            </a:r>
            <a:r>
              <a:rPr lang="en-US" dirty="0"/>
              <a:t>. Dictionary.com, </a:t>
            </a:r>
            <a:r>
              <a:rPr lang="en-US" dirty="0" err="1"/>
              <a:t>n.d</a:t>
            </a:r>
            <a:r>
              <a:rPr lang="en-US" dirty="0"/>
              <a:t>. Web. 04 Mar. 2014.</a:t>
            </a:r>
          </a:p>
          <a:p>
            <a:r>
              <a:rPr lang="en-US" dirty="0"/>
              <a:t>"Movie: Bones &amp; Skeletal System." </a:t>
            </a:r>
            <a:r>
              <a:rPr lang="en-US" i="1" dirty="0" err="1"/>
              <a:t>KidsHealth</a:t>
            </a:r>
            <a:r>
              <a:rPr lang="en-US" i="1" dirty="0"/>
              <a:t> - the Web's Most Visited Site about Children's Health</a:t>
            </a:r>
            <a:r>
              <a:rPr lang="en-US" dirty="0"/>
              <a:t>. The Nemours Foundation, </a:t>
            </a:r>
            <a:r>
              <a:rPr lang="en-US" dirty="0" err="1"/>
              <a:t>n.d</a:t>
            </a:r>
            <a:r>
              <a:rPr lang="en-US" dirty="0"/>
              <a:t>. Web. 08 Mar. 2014.</a:t>
            </a:r>
          </a:p>
          <a:p>
            <a:r>
              <a:rPr lang="en-US" dirty="0"/>
              <a:t>"New Health Guide." </a:t>
            </a:r>
            <a:r>
              <a:rPr lang="en-US" i="1" dirty="0"/>
              <a:t>Skeletal System Diseases</a:t>
            </a:r>
            <a:r>
              <a:rPr lang="en-US" dirty="0"/>
              <a:t>. </a:t>
            </a:r>
            <a:r>
              <a:rPr lang="en-US" dirty="0" err="1"/>
              <a:t>N.p</a:t>
            </a:r>
            <a:r>
              <a:rPr lang="en-US" dirty="0"/>
              <a:t>., </a:t>
            </a:r>
            <a:r>
              <a:rPr lang="en-US" dirty="0" err="1"/>
              <a:t>n.d</a:t>
            </a:r>
            <a:r>
              <a:rPr lang="en-US" dirty="0"/>
              <a:t>. Web. 03 Mar. 2014.</a:t>
            </a:r>
          </a:p>
          <a:p>
            <a:r>
              <a:rPr lang="en-US" dirty="0"/>
              <a:t>"Skeletal System - By KidsBiology.com." </a:t>
            </a:r>
            <a:r>
              <a:rPr lang="en-US" i="1" dirty="0"/>
              <a:t>Skeletal System - By KidsBiology.com</a:t>
            </a:r>
            <a:r>
              <a:rPr lang="en-US" dirty="0"/>
              <a:t>. </a:t>
            </a:r>
            <a:r>
              <a:rPr lang="en-US" dirty="0" err="1"/>
              <a:t>N.p</a:t>
            </a:r>
            <a:r>
              <a:rPr lang="en-US" dirty="0"/>
              <a:t>., </a:t>
            </a:r>
            <a:r>
              <a:rPr lang="en-US" dirty="0" err="1"/>
              <a:t>n.d</a:t>
            </a:r>
            <a:r>
              <a:rPr lang="en-US" dirty="0"/>
              <a:t>. Web. 08 Mar. 2014.</a:t>
            </a:r>
          </a:p>
          <a:p>
            <a:r>
              <a:rPr lang="en-US" dirty="0"/>
              <a:t>"SKELETONS INSIDE AND OUT." </a:t>
            </a:r>
            <a:r>
              <a:rPr lang="en-US" i="1" dirty="0"/>
              <a:t>Biology4Kids.com: Animal Systems: Skeletal System</a:t>
            </a:r>
            <a:r>
              <a:rPr lang="en-US" dirty="0"/>
              <a:t>. </a:t>
            </a:r>
            <a:r>
              <a:rPr lang="en-US" dirty="0" err="1"/>
              <a:t>N.p</a:t>
            </a:r>
            <a:r>
              <a:rPr lang="en-US" dirty="0"/>
              <a:t>., </a:t>
            </a:r>
            <a:r>
              <a:rPr lang="en-US" dirty="0" err="1"/>
              <a:t>n.d</a:t>
            </a:r>
            <a:r>
              <a:rPr lang="en-US" dirty="0"/>
              <a:t>. Web. 06 Mar. 2014.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IN" dirty="0" smtClean="0">
                <a:solidFill>
                  <a:srgbClr val="FF0000"/>
                </a:solidFill>
              </a:rPr>
              <a:t>Cartilaginous</a:t>
            </a:r>
            <a:r>
              <a:rPr lang="en-IN" dirty="0" smtClean="0"/>
              <a:t>- meaning- </a:t>
            </a:r>
            <a:r>
              <a:rPr lang="en-IN" dirty="0" smtClean="0"/>
              <a:t>of or resembling cartilage.</a:t>
            </a:r>
          </a:p>
          <a:p>
            <a:r>
              <a:rPr lang="en-IN" dirty="0" smtClean="0"/>
              <a:t> </a:t>
            </a:r>
            <a:r>
              <a:rPr lang="en-IN" dirty="0" smtClean="0">
                <a:solidFill>
                  <a:srgbClr val="FF0000"/>
                </a:solidFill>
              </a:rPr>
              <a:t>Cartilage</a:t>
            </a:r>
            <a:r>
              <a:rPr lang="en-IN" dirty="0" smtClean="0"/>
              <a:t>- </a:t>
            </a:r>
            <a:r>
              <a:rPr lang="en-IN" dirty="0" smtClean="0">
                <a:solidFill>
                  <a:srgbClr val="FF0000"/>
                </a:solidFill>
              </a:rPr>
              <a:t>a strong</a:t>
            </a:r>
            <a:r>
              <a:rPr lang="en-IN" dirty="0" smtClean="0"/>
              <a:t>, elastic tissue which is very flexible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Phosphates</a:t>
            </a:r>
            <a:r>
              <a:rPr lang="en-US" dirty="0" smtClean="0"/>
              <a:t>-</a:t>
            </a:r>
            <a:r>
              <a:rPr lang="en-IN" i="1" dirty="0" smtClean="0"/>
              <a:t> phosphate</a:t>
            </a:r>
            <a:r>
              <a:rPr lang="en-IN" dirty="0" smtClean="0"/>
              <a:t> is a salt of phosphoric acid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Cartilage</a:t>
            </a:r>
            <a:r>
              <a:rPr lang="en-US" dirty="0" smtClean="0"/>
              <a:t>- </a:t>
            </a:r>
            <a:r>
              <a:rPr lang="en-IN" dirty="0" smtClean="0">
                <a:solidFill>
                  <a:srgbClr val="FF0000"/>
                </a:solidFill>
              </a:rPr>
              <a:t>a firm</a:t>
            </a:r>
            <a:r>
              <a:rPr lang="en-IN" dirty="0" smtClean="0"/>
              <a:t>, elastic, flexible type of connective tissue of a translucent whitish or yellowish colour</a:t>
            </a:r>
          </a:p>
          <a:p>
            <a:r>
              <a:rPr lang="en-IN" dirty="0" err="1" smtClean="0">
                <a:solidFill>
                  <a:srgbClr val="FF0000"/>
                </a:solidFill>
              </a:rPr>
              <a:t>Intervertebral</a:t>
            </a:r>
            <a:r>
              <a:rPr lang="en-IN" dirty="0" smtClean="0"/>
              <a:t>- situated between the vertebrae</a:t>
            </a:r>
          </a:p>
          <a:p>
            <a:r>
              <a:rPr lang="en-IN" dirty="0" smtClean="0">
                <a:solidFill>
                  <a:srgbClr val="FF0000"/>
                </a:solidFill>
              </a:rPr>
              <a:t>Vertebrae</a:t>
            </a:r>
            <a:r>
              <a:rPr lang="en-IN" dirty="0" smtClean="0"/>
              <a:t>- a long column of hollow bones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315200" cy="554736"/>
          </a:xfrm>
        </p:spPr>
        <p:txBody>
          <a:bodyPr/>
          <a:lstStyle/>
          <a:p>
            <a:r>
              <a:rPr lang="en-US" dirty="0" smtClean="0"/>
              <a:t>Major components of a bone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9530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The periosteum, the compact (hard) bone, the cancellous (spongy)bone.  The bone marrow is a yellow tissue found in the middle of the bone.</a:t>
            </a:r>
          </a:p>
        </p:txBody>
      </p:sp>
      <p:pic>
        <p:nvPicPr>
          <p:cNvPr id="4" name="Picture 3" descr="hellog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1113" y="990600"/>
            <a:ext cx="5881687" cy="3909476"/>
          </a:xfrm>
          <a:prstGeom prst="rect">
            <a:avLst/>
          </a:prstGeo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10 Most important bones </a:t>
            </a:r>
            <a:br>
              <a:rPr lang="en-US" dirty="0" smtClean="0"/>
            </a:br>
            <a:r>
              <a:rPr lang="en-US" dirty="0" smtClean="0"/>
              <a:t>of the body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Cranium (skull) which is the head</a:t>
            </a:r>
          </a:p>
          <a:p>
            <a:r>
              <a:rPr lang="en-US" dirty="0" smtClean="0"/>
              <a:t> Clavicle (collar bone) </a:t>
            </a:r>
          </a:p>
          <a:p>
            <a:r>
              <a:rPr lang="en-US" dirty="0" smtClean="0"/>
              <a:t>Sternum which is in between the ribs</a:t>
            </a:r>
          </a:p>
          <a:p>
            <a:r>
              <a:rPr lang="en-US" dirty="0" smtClean="0"/>
              <a:t> Ribs</a:t>
            </a:r>
          </a:p>
          <a:p>
            <a:r>
              <a:rPr lang="en-US" dirty="0" smtClean="0"/>
              <a:t>Vertical column (spine) which is in the middle of the body</a:t>
            </a:r>
          </a:p>
          <a:p>
            <a:r>
              <a:rPr lang="en-US" dirty="0" smtClean="0"/>
              <a:t>Radius which is in between your wrist and elbow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601980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10 Most important bones </a:t>
            </a:r>
            <a:br>
              <a:rPr lang="en-US" dirty="0" smtClean="0"/>
            </a:br>
            <a:r>
              <a:rPr lang="en-US" dirty="0" smtClean="0"/>
              <a:t>of the body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05000"/>
            <a:ext cx="4419600" cy="3657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Ilium which is in the pelvic girdle (pelvis)</a:t>
            </a:r>
          </a:p>
          <a:p>
            <a:r>
              <a:rPr lang="en-US" dirty="0" smtClean="0"/>
              <a:t>Femur which is in between your hip and knee</a:t>
            </a:r>
          </a:p>
          <a:p>
            <a:r>
              <a:rPr lang="en-US" dirty="0" smtClean="0"/>
              <a:t>Tibia which is connected to the fibula</a:t>
            </a:r>
          </a:p>
          <a:p>
            <a:r>
              <a:rPr lang="en-US" dirty="0" smtClean="0"/>
              <a:t>Fibula which connects to Tibia</a:t>
            </a:r>
            <a:endParaRPr lang="en-US" dirty="0"/>
          </a:p>
        </p:txBody>
      </p:sp>
      <p:pic>
        <p:nvPicPr>
          <p:cNvPr id="4" name="Picture 3" descr="hellof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8200" y="1143000"/>
            <a:ext cx="4495800" cy="5715000"/>
          </a:xfrm>
          <a:prstGeom prst="rect">
            <a:avLst/>
          </a:prstGeo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</a:t>
            </a:r>
            <a:r>
              <a:rPr lang="en-US" dirty="0" smtClean="0"/>
              <a:t> Major kinds of joints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Fibrous which is immovable </a:t>
            </a:r>
          </a:p>
          <a:p>
            <a:r>
              <a:rPr lang="en-US" dirty="0" smtClean="0"/>
              <a:t>Cartilage joint which only allows a certain amount of movement</a:t>
            </a:r>
          </a:p>
          <a:p>
            <a:r>
              <a:rPr lang="en-US" dirty="0" smtClean="0"/>
              <a:t>Synovial joints are freely movable</a:t>
            </a:r>
          </a:p>
          <a:p>
            <a:r>
              <a:rPr lang="en-US" dirty="0" smtClean="0"/>
              <a:t>Ball and Socket joint allows movement in all directions</a:t>
            </a:r>
            <a:endParaRPr 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Diseases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u="sng" dirty="0" smtClean="0">
                <a:solidFill>
                  <a:schemeClr val="accent1">
                    <a:lumMod val="50000"/>
                  </a:schemeClr>
                </a:solidFill>
              </a:rPr>
              <a:t>Arthritis</a:t>
            </a:r>
            <a:r>
              <a:rPr lang="en-US" dirty="0" smtClean="0"/>
              <a:t> </a:t>
            </a:r>
            <a:r>
              <a:rPr lang="en-US" dirty="0" smtClean="0"/>
              <a:t>is the most common joint problem. </a:t>
            </a:r>
          </a:p>
          <a:p>
            <a:pPr>
              <a:buNone/>
            </a:pPr>
            <a:r>
              <a:rPr lang="en-US" dirty="0" smtClean="0"/>
              <a:t>	- the word </a:t>
            </a:r>
            <a:r>
              <a:rPr lang="en-US" i="1" dirty="0" smtClean="0"/>
              <a:t>arthritis </a:t>
            </a:r>
            <a:r>
              <a:rPr lang="en-US" dirty="0" smtClean="0"/>
              <a:t>describes more than 100 different diseases that can damage joints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-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Osteoarthritis </a:t>
            </a:r>
            <a:r>
              <a:rPr lang="en-US" dirty="0" smtClean="0"/>
              <a:t>is caused by a breakdown of cartilage</a:t>
            </a:r>
          </a:p>
          <a:p>
            <a:pPr>
              <a:buNone/>
            </a:pP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en-US" smtClean="0">
                <a:solidFill>
                  <a:schemeClr val="accent1">
                    <a:lumMod val="50000"/>
                  </a:schemeClr>
                </a:solidFill>
              </a:rPr>
              <a:t>- </a:t>
            </a:r>
            <a:r>
              <a:rPr lang="en-US" smtClean="0">
                <a:solidFill>
                  <a:schemeClr val="accent1">
                    <a:lumMod val="50000"/>
                  </a:schemeClr>
                </a:solidFill>
              </a:rPr>
              <a:t>Rheumatoid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arthritis </a:t>
            </a:r>
            <a:r>
              <a:rPr lang="en-US" dirty="0" smtClean="0"/>
              <a:t>is a condition in which the body’s immune system destroys its own tissues</a:t>
            </a: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thejointblog.com/wp-content/uploads/2014/02/osteoarthriti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371"/>
            <a:ext cx="9144000" cy="687537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skeleton has five major functions: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971550" lvl="1" indent="-514350">
              <a:buNone/>
            </a:pP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  <a:t>1) Gives shape and support to your body</a:t>
            </a:r>
          </a:p>
          <a:p>
            <a:pPr marL="971550" lvl="1" indent="-514350">
              <a:buNone/>
            </a:pPr>
            <a:endParaRPr lang="en-US" sz="3200" b="1" dirty="0" smtClean="0"/>
          </a:p>
          <a:p>
            <a:pPr marL="971550" lvl="1" indent="-514350">
              <a:buNone/>
            </a:pPr>
            <a:r>
              <a:rPr lang="en-US" sz="3200" b="1" dirty="0" smtClean="0"/>
              <a:t>2) </a:t>
            </a:r>
            <a:r>
              <a:rPr lang="en-US" sz="3200" b="1" dirty="0" smtClean="0"/>
              <a:t>Protects </a:t>
            </a:r>
            <a:r>
              <a:rPr lang="en-US" sz="3200" b="1" dirty="0" smtClean="0"/>
              <a:t>your internal organs</a:t>
            </a:r>
          </a:p>
          <a:p>
            <a:pPr marL="971550" lvl="1" indent="-514350">
              <a:buNone/>
            </a:pPr>
            <a:endParaRPr lang="en-US" sz="3200" b="1" dirty="0" smtClean="0"/>
          </a:p>
          <a:p>
            <a:pPr marL="971550" lvl="1" indent="-514350">
              <a:buNone/>
            </a:pPr>
            <a:r>
              <a:rPr lang="en-US" sz="3200" b="1" dirty="0" smtClean="0">
                <a:solidFill>
                  <a:schemeClr val="accent1"/>
                </a:solidFill>
              </a:rPr>
              <a:t>3) </a:t>
            </a:r>
            <a:r>
              <a:rPr lang="en-US" sz="3200" b="1" dirty="0" smtClean="0">
                <a:solidFill>
                  <a:schemeClr val="accent1"/>
                </a:solidFill>
              </a:rPr>
              <a:t>Helps </a:t>
            </a:r>
            <a:r>
              <a:rPr lang="en-US" sz="3200" b="1" dirty="0" smtClean="0">
                <a:solidFill>
                  <a:schemeClr val="accent1"/>
                </a:solidFill>
              </a:rPr>
              <a:t>major muscles move</a:t>
            </a:r>
          </a:p>
          <a:p>
            <a:pPr marL="971550" lvl="1" indent="-514350">
              <a:buNone/>
            </a:pPr>
            <a:endParaRPr lang="en-US" sz="3200" b="1" dirty="0" smtClean="0"/>
          </a:p>
          <a:p>
            <a:pPr marL="971550" lvl="1" indent="-514350">
              <a:buNone/>
            </a:pPr>
            <a:r>
              <a:rPr lang="en-US" sz="3200" b="1" dirty="0" smtClean="0">
                <a:solidFill>
                  <a:schemeClr val="accent4"/>
                </a:solidFill>
              </a:rPr>
              <a:t>4) </a:t>
            </a:r>
            <a:r>
              <a:rPr lang="en-US" sz="3200" b="1" dirty="0" smtClean="0">
                <a:solidFill>
                  <a:schemeClr val="accent4"/>
                </a:solidFill>
              </a:rPr>
              <a:t>Forms </a:t>
            </a:r>
            <a:r>
              <a:rPr lang="en-US" sz="3200" b="1" dirty="0" smtClean="0">
                <a:solidFill>
                  <a:schemeClr val="accent4"/>
                </a:solidFill>
              </a:rPr>
              <a:t>blood cells</a:t>
            </a:r>
          </a:p>
          <a:p>
            <a:pPr marL="971550" lvl="1" indent="-514350">
              <a:buNone/>
            </a:pPr>
            <a:endParaRPr lang="en-US" sz="3200" b="1" dirty="0" smtClean="0"/>
          </a:p>
          <a:p>
            <a:pPr marL="971550" lvl="1" indent="-514350">
              <a:buNone/>
            </a:pPr>
            <a:r>
              <a:rPr lang="en-US" sz="3200" b="1" dirty="0" smtClean="0">
                <a:solidFill>
                  <a:srgbClr val="FF0000"/>
                </a:solidFill>
              </a:rPr>
              <a:t>5) Store calcium and phosphorous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173</TotalTime>
  <Words>290</Words>
  <Application>Microsoft Office PowerPoint</Application>
  <PresentationFormat>On-screen Show (4:3)</PresentationFormat>
  <Paragraphs>58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Metro</vt:lpstr>
      <vt:lpstr>Skeletal System</vt:lpstr>
      <vt:lpstr>New Words</vt:lpstr>
      <vt:lpstr>Major components of a bone</vt:lpstr>
      <vt:lpstr>10 Most important bones  of the body</vt:lpstr>
      <vt:lpstr>10 Most important bones  of the body</vt:lpstr>
      <vt:lpstr>4 Major kinds of joints</vt:lpstr>
      <vt:lpstr>Diseases</vt:lpstr>
      <vt:lpstr>Slide 8</vt:lpstr>
      <vt:lpstr>The skeleton has five major functions: </vt:lpstr>
      <vt:lpstr>Citations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Skeletal System</dc:title>
  <dc:creator>Bryan</dc:creator>
  <cp:lastModifiedBy>Bryan</cp:lastModifiedBy>
  <cp:revision>26</cp:revision>
  <dcterms:created xsi:type="dcterms:W3CDTF">2014-03-09T00:39:57Z</dcterms:created>
  <dcterms:modified xsi:type="dcterms:W3CDTF">2014-03-09T22:18:49Z</dcterms:modified>
</cp:coreProperties>
</file>